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2" r:id="rId12"/>
    <p:sldId id="264" r:id="rId13"/>
    <p:sldId id="267" r:id="rId14"/>
    <p:sldId id="268" r:id="rId15"/>
    <p:sldId id="265" r:id="rId16"/>
    <p:sldId id="266" r:id="rId17"/>
    <p:sldId id="269" r:id="rId18"/>
    <p:sldId id="271" r:id="rId19"/>
    <p:sldId id="277" r:id="rId20"/>
    <p:sldId id="270" r:id="rId21"/>
    <p:sldId id="278" r:id="rId22"/>
    <p:sldId id="276" r:id="rId23"/>
    <p:sldId id="272" r:id="rId24"/>
    <p:sldId id="275" r:id="rId25"/>
    <p:sldId id="274" r:id="rId26"/>
    <p:sldId id="273" r:id="rId27"/>
    <p:sldId id="279" r:id="rId28"/>
    <p:sldId id="281" r:id="rId29"/>
    <p:sldId id="280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63EAC-EEA3-471E-AA1F-A88CEA590023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8A5FC-6656-45A4-BD52-E1D0F8C2C6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476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Beitelvormig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8A5FC-6656-45A4-BD52-E1D0F8C2C61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7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5CA1FD-86C3-4969-BF3D-FEE47701ABE3}" type="datetime1">
              <a:rPr lang="nl-NL" smtClean="0"/>
              <a:t>15-2-2017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nl-NL" smtClean="0"/>
              <a:t>Trix Tack     AOC de Groene Welle</a:t>
            </a:r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9C7055-ACE5-4B4B-A8E6-6C47755AC5C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575467-E8A6-4C1F-A601-F14E2E7FB2CA}" type="datetime1">
              <a:rPr lang="nl-NL" smtClean="0"/>
              <a:t>15-2-2017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Trix Tack     AOC de Groene Welle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C7055-ACE5-4B4B-A8E6-6C47755AC5C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5A7086-68E4-468C-8371-632C2BBDFFB8}" type="datetime1">
              <a:rPr lang="nl-NL" smtClean="0"/>
              <a:t>15-2-2017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Trix Tack     AOC de Groene Welle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C7055-ACE5-4B4B-A8E6-6C47755AC5C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CA386-E3EE-4114-8DCE-1CDE725D51E8}" type="datetime1">
              <a:rPr lang="nl-NL" smtClean="0"/>
              <a:t>15-2-2017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Trix Tack     AOC de Groene Welle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C7055-ACE5-4B4B-A8E6-6C47755AC5C7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042480-96A0-42C6-B561-F4530ACAE5FF}" type="datetime1">
              <a:rPr lang="nl-NL" smtClean="0"/>
              <a:t>15-2-2017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Trix Tack     AOC de Groene Welle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C7055-ACE5-4B4B-A8E6-6C47755AC5C7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C53FF0-CAEF-43CE-9EC4-D5AAEA77A960}" type="datetime1">
              <a:rPr lang="nl-NL" smtClean="0"/>
              <a:t>15-2-2017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Trix Tack     AOC de Groene Welle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C7055-ACE5-4B4B-A8E6-6C47755AC5C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B3CE2-E7D4-4BAD-AEFC-CE693526C0D8}" type="datetime1">
              <a:rPr lang="nl-NL" smtClean="0"/>
              <a:t>15-2-2017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Trix Tack     AOC de Groene Welle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C7055-ACE5-4B4B-A8E6-6C47755AC5C7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1783-9076-4256-AF8C-9CF3FC79FED5}" type="datetime1">
              <a:rPr lang="nl-NL" smtClean="0"/>
              <a:t>15-2-2017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Trix Tack     AOC de Groene Welle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C7055-ACE5-4B4B-A8E6-6C47755AC5C7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168F5-1D4E-4FF7-B4EA-83AD2DAFFDB6}" type="datetime1">
              <a:rPr lang="nl-NL" smtClean="0"/>
              <a:t>15-2-2017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Trix Tack     AOC de Groene Welle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C7055-ACE5-4B4B-A8E6-6C47755AC5C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74D218D-1A61-404D-AF3B-DB2CBFDA4528}" type="datetime1">
              <a:rPr lang="nl-NL" smtClean="0"/>
              <a:t>15-2-2017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Trix Tack     AOC de Groene Welle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C7055-ACE5-4B4B-A8E6-6C47755AC5C7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375D28-7059-4DF5-BAAE-07A9F9EA5DB8}" type="datetime1">
              <a:rPr lang="nl-NL" smtClean="0"/>
              <a:t>15-2-2017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nl-NL" smtClean="0"/>
              <a:t>Trix Tack     AOC de Groene Welle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9C7055-ACE5-4B4B-A8E6-6C47755AC5C7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C37784-E849-4ED6-96BF-D12E0E8F2400}" type="datetime1">
              <a:rPr lang="nl-NL" smtClean="0"/>
              <a:t>15-2-2017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nl-NL" smtClean="0"/>
              <a:t>Trix Tack     AOC de Groene Welle</a:t>
            </a: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9C7055-ACE5-4B4B-A8E6-6C47755AC5C7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iOl72g_4zPAhXCiRoKHaRLDwkQjRwIBw&amp;url=http://www.dierenkliniekbrielle.nl/pages/LSShowElementsPage_v2.asp?ListID%3D2315%26elemid%3D38857%26articleid%3D184162:184168%26token%3D1@1&amp;bvm=bv.132479545,d.d2s&amp;psig=AFQjCNGZbIA4IfsnQHxF0XD8gli5UJvuiw&amp;ust=147387789695447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Cavia’s: ”goed gebekt”?</a:t>
            </a:r>
            <a:endParaRPr lang="nl-NL" sz="5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Welke zorg heeft een</a:t>
            </a:r>
          </a:p>
          <a:p>
            <a:r>
              <a:rPr lang="nl-NL" dirty="0" smtClean="0"/>
              <a:t>cavia nodig voor een</a:t>
            </a:r>
          </a:p>
          <a:p>
            <a:r>
              <a:rPr lang="nl-NL" dirty="0"/>
              <a:t>o</a:t>
            </a:r>
            <a:r>
              <a:rPr lang="nl-NL" dirty="0" smtClean="0"/>
              <a:t>ptimaal gebit.</a:t>
            </a:r>
            <a:endParaRPr lang="nl-NL" dirty="0"/>
          </a:p>
        </p:txBody>
      </p:sp>
      <p:pic>
        <p:nvPicPr>
          <p:cNvPr id="4" name="Afbeelding 3" descr="cavi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501008"/>
            <a:ext cx="2160240" cy="2322257"/>
          </a:xfrm>
          <a:prstGeom prst="rect">
            <a:avLst/>
          </a:prstGeom>
        </p:spPr>
      </p:pic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680520"/>
          </a:xfrm>
        </p:spPr>
        <p:txBody>
          <a:bodyPr>
            <a:normAutofit fontScale="85000" lnSpcReduction="20000"/>
          </a:bodyPr>
          <a:lstStyle/>
          <a:p>
            <a:r>
              <a:rPr lang="nl-NL" sz="3200" dirty="0" smtClean="0"/>
              <a:t>te weinig vitamine C </a:t>
            </a:r>
          </a:p>
          <a:p>
            <a:endParaRPr lang="nl-NL" sz="3200" dirty="0"/>
          </a:p>
          <a:p>
            <a:r>
              <a:rPr lang="nl-NL" sz="3200" dirty="0" smtClean="0"/>
              <a:t>verkeerde voeding</a:t>
            </a:r>
          </a:p>
          <a:p>
            <a:endParaRPr lang="nl-NL" sz="3200" dirty="0" smtClean="0"/>
          </a:p>
          <a:p>
            <a:r>
              <a:rPr lang="nl-NL" sz="3200" dirty="0" smtClean="0"/>
              <a:t>vreemd voorwerp zoals een stuk hout in de mond</a:t>
            </a:r>
          </a:p>
          <a:p>
            <a:endParaRPr lang="nl-NL" sz="3200" dirty="0"/>
          </a:p>
          <a:p>
            <a:r>
              <a:rPr lang="nl-NL" sz="3200" dirty="0" smtClean="0"/>
              <a:t>trauma / een ongeluk </a:t>
            </a:r>
          </a:p>
          <a:p>
            <a:endParaRPr lang="nl-NL" sz="3200" dirty="0"/>
          </a:p>
          <a:p>
            <a:r>
              <a:rPr lang="nl-NL" sz="3200" dirty="0" smtClean="0"/>
              <a:t>door een </a:t>
            </a:r>
            <a:r>
              <a:rPr lang="nl-NL" sz="3200" dirty="0" err="1" smtClean="0"/>
              <a:t>beksperder</a:t>
            </a:r>
            <a:r>
              <a:rPr lang="nl-NL" sz="3200" dirty="0" smtClean="0"/>
              <a:t> te gebruiken zonder verdoving</a:t>
            </a:r>
            <a:br>
              <a:rPr lang="nl-NL" sz="3200" dirty="0" smtClean="0"/>
            </a:br>
            <a:endParaRPr lang="nl-NL" sz="3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Oorzaken afwijkend gebit</a:t>
            </a:r>
            <a:endParaRPr lang="nl-NL" dirty="0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i="1" dirty="0" smtClean="0"/>
              <a:t>wel willen </a:t>
            </a:r>
            <a:r>
              <a:rPr lang="nl-NL" dirty="0" smtClean="0"/>
              <a:t>eten maar niet kunnen eten: de cavia komt wel naar de etensbak maar gaat  niet eten</a:t>
            </a:r>
          </a:p>
          <a:p>
            <a:r>
              <a:rPr lang="nl-NL" dirty="0" smtClean="0"/>
              <a:t>algeheel ziek zijn </a:t>
            </a:r>
          </a:p>
          <a:p>
            <a:r>
              <a:rPr lang="nl-NL" dirty="0" smtClean="0"/>
              <a:t>slechte vacht</a:t>
            </a:r>
          </a:p>
          <a:p>
            <a:r>
              <a:rPr lang="nl-NL" dirty="0" smtClean="0"/>
              <a:t>tandenknarsen: kan een pijnuiting zijn</a:t>
            </a:r>
          </a:p>
          <a:p>
            <a:r>
              <a:rPr lang="nl-NL" dirty="0" smtClean="0"/>
              <a:t>maagdarmstoornissen zoals diarree of juist een stille darm</a:t>
            </a:r>
          </a:p>
          <a:p>
            <a:r>
              <a:rPr lang="nl-NL" sz="3200" b="1" dirty="0" smtClean="0">
                <a:solidFill>
                  <a:srgbClr val="FF0000"/>
                </a:solidFill>
              </a:rPr>
              <a:t>vermageren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speekselen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Symptomen bij gebitsproblemen </a:t>
            </a:r>
            <a:endParaRPr lang="nl-NL" dirty="0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Meestal problemen aan de kiezen</a:t>
            </a:r>
          </a:p>
          <a:p>
            <a:r>
              <a:rPr lang="nl-NL" dirty="0" smtClean="0"/>
              <a:t>Als slijtage aan de snijtanden afwijkend is: 		</a:t>
            </a:r>
            <a:r>
              <a:rPr lang="nl-NL" dirty="0" smtClean="0">
                <a:solidFill>
                  <a:srgbClr val="FF0000"/>
                </a:solidFill>
              </a:rPr>
              <a:t>                 signaal!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Gebitsproblemen</a:t>
            </a:r>
            <a:endParaRPr lang="nl-NL" dirty="0"/>
          </a:p>
        </p:txBody>
      </p:sp>
      <p:pic>
        <p:nvPicPr>
          <p:cNvPr id="5" name="Afbeelding 4" descr="cavia%20normale%20slijtage%20en%20st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24944"/>
            <a:ext cx="7620000" cy="3048000"/>
          </a:xfrm>
          <a:prstGeom prst="rect">
            <a:avLst/>
          </a:prstGeom>
        </p:spPr>
      </p:pic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Afwijkingen aan snijtanden</a:t>
            </a:r>
            <a:endParaRPr lang="nl-NL" dirty="0"/>
          </a:p>
        </p:txBody>
      </p:sp>
      <p:pic>
        <p:nvPicPr>
          <p:cNvPr id="6" name="Afbeelding 5" descr="te%20lange%20tan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803400"/>
            <a:ext cx="7620000" cy="3251200"/>
          </a:xfrm>
          <a:prstGeom prst="rect">
            <a:avLst/>
          </a:prstGeom>
        </p:spPr>
      </p:pic>
      <p:sp>
        <p:nvSpPr>
          <p:cNvPr id="8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wijkende%20kiezen%20door%20luxat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919" y="1481138"/>
            <a:ext cx="5688161" cy="4525962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Afwijkingen aan kiezen</a:t>
            </a:r>
            <a:endParaRPr lang="nl-NL" dirty="0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cavia%20kiezen%20rij%20afwijke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858169"/>
            <a:ext cx="7620000" cy="3771900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Afwijkingen aan kiezen</a:t>
            </a:r>
            <a:endParaRPr lang="nl-NL" dirty="0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Bekinspectie zonder narcose: </a:t>
            </a:r>
            <a:r>
              <a:rPr lang="nl-NL" dirty="0" smtClean="0">
                <a:solidFill>
                  <a:srgbClr val="FF0000"/>
                </a:solidFill>
              </a:rPr>
              <a:t>alleen zo!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Plan van aanpak</a:t>
            </a:r>
            <a:endParaRPr lang="nl-NL" dirty="0"/>
          </a:p>
        </p:txBody>
      </p:sp>
      <p:pic>
        <p:nvPicPr>
          <p:cNvPr id="5" name="Afbeelding 4" descr="wangsperders%20klein%20en%20klei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753709"/>
            <a:ext cx="7620000" cy="1981200"/>
          </a:xfrm>
          <a:prstGeom prst="rect">
            <a:avLst/>
          </a:prstGeom>
        </p:spPr>
      </p:pic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Bekinspectie </a:t>
            </a:r>
            <a:r>
              <a:rPr lang="nl-NL" dirty="0" smtClean="0">
                <a:solidFill>
                  <a:srgbClr val="FF0000"/>
                </a:solidFill>
              </a:rPr>
              <a:t>onder narcose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Plan van aanpak</a:t>
            </a:r>
            <a:endParaRPr lang="nl-NL" dirty="0"/>
          </a:p>
        </p:txBody>
      </p:sp>
      <p:pic>
        <p:nvPicPr>
          <p:cNvPr id="5" name="Afbeelding 4" descr="cavia%20kiezen%20kort%20geslep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320107"/>
            <a:ext cx="4716524" cy="3686749"/>
          </a:xfrm>
          <a:prstGeom prst="rect">
            <a:avLst/>
          </a:prstGeom>
        </p:spPr>
      </p:pic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Eerst spoelen!</a:t>
            </a: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Plan van aanpak</a:t>
            </a:r>
            <a:endParaRPr lang="nl-NL" dirty="0"/>
          </a:p>
        </p:txBody>
      </p:sp>
      <p:pic>
        <p:nvPicPr>
          <p:cNvPr id="5" name="Afbeelding 4" descr="cavia%20volle%20mond%20overzic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4414868" cy="3679056"/>
          </a:xfrm>
          <a:prstGeom prst="rect">
            <a:avLst/>
          </a:prstGeom>
        </p:spPr>
      </p:pic>
      <p:pic>
        <p:nvPicPr>
          <p:cNvPr id="6" name="Afbeelding 5" descr="cavia%20de%20mond%20uitspoel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57420"/>
            <a:ext cx="4572000" cy="3131819"/>
          </a:xfrm>
          <a:prstGeom prst="rect">
            <a:avLst/>
          </a:prstGeom>
        </p:spPr>
      </p:pic>
      <p:sp>
        <p:nvSpPr>
          <p:cNvPr id="7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Tanden en kiezen bijslijpen.</a:t>
            </a: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Plan van aanpak</a:t>
            </a:r>
            <a:endParaRPr lang="nl-NL" dirty="0"/>
          </a:p>
        </p:txBody>
      </p:sp>
      <p:pic>
        <p:nvPicPr>
          <p:cNvPr id="5" name="Afbeelding 4" descr="cavia%20kiezen%20kort%20geslep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276872"/>
            <a:ext cx="4716524" cy="3773219"/>
          </a:xfrm>
          <a:prstGeom prst="rect">
            <a:avLst/>
          </a:prstGeom>
        </p:spPr>
      </p:pic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caviaschedel rontg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1"/>
            <a:ext cx="4248472" cy="3938497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gebit van de cavia</a:t>
            </a:r>
            <a:endParaRPr lang="nl-NL" dirty="0"/>
          </a:p>
        </p:txBody>
      </p:sp>
      <p:pic>
        <p:nvPicPr>
          <p:cNvPr id="6" name="Afbeelding 5" descr="cavia sche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916832"/>
            <a:ext cx="3217078" cy="2183017"/>
          </a:xfrm>
          <a:prstGeom prst="rect">
            <a:avLst/>
          </a:prstGeom>
        </p:spPr>
      </p:pic>
      <p:sp>
        <p:nvSpPr>
          <p:cNvPr id="7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cavia%20sedatie%20in%20zuurstofkooi%20legg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4352" y="1481138"/>
            <a:ext cx="6315296" cy="4525962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Trix Tack     AOC de Groene Welle</a:t>
            </a:r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Nazorg: recovery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cavia%20zuurstofkooi%20en%20opna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53419"/>
            <a:ext cx="7620000" cy="3581400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Nazorg: </a:t>
            </a:r>
            <a:r>
              <a:rPr lang="nl-NL" dirty="0" err="1" smtClean="0"/>
              <a:t>recovery</a:t>
            </a:r>
            <a:endParaRPr lang="nl-NL" dirty="0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Nazorg: </a:t>
            </a:r>
            <a:r>
              <a:rPr lang="nl-NL" dirty="0" err="1" smtClean="0"/>
              <a:t>recovery</a:t>
            </a:r>
            <a:endParaRPr lang="nl-NL" dirty="0"/>
          </a:p>
        </p:txBody>
      </p:sp>
      <p:pic>
        <p:nvPicPr>
          <p:cNvPr id="6" name="Afbeelding 5" descr="metac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88838"/>
            <a:ext cx="2124075" cy="2152650"/>
          </a:xfrm>
          <a:prstGeom prst="rect">
            <a:avLst/>
          </a:prstGeom>
        </p:spPr>
      </p:pic>
      <p:pic>
        <p:nvPicPr>
          <p:cNvPr id="7" name="Afbeelding 6" descr="vit C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0809" y="4279693"/>
            <a:ext cx="2310813" cy="2310813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4030024" y="3284984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evt. ook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6279923" y="5204266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2400" dirty="0" smtClean="0">
                <a:solidFill>
                  <a:prstClr val="black"/>
                </a:solidFill>
              </a:rPr>
              <a:t>plus</a:t>
            </a:r>
            <a:endParaRPr lang="nl-NL" sz="2400" dirty="0">
              <a:solidFill>
                <a:prstClr val="black"/>
              </a:solidFill>
            </a:endParaRP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293" y="1988837"/>
            <a:ext cx="2215923" cy="2215923"/>
          </a:xfrm>
        </p:spPr>
      </p:pic>
      <p:sp>
        <p:nvSpPr>
          <p:cNvPr id="11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cavia%20dwangvoer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6065" y="1481138"/>
            <a:ext cx="5491869" cy="4525962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Dwangvoederen bij cavia’s.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2952806" y="3244334"/>
            <a:ext cx="3238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Dwangvoederen bij cavia’s.</a:t>
            </a:r>
            <a:endParaRPr lang="nl-NL" dirty="0"/>
          </a:p>
        </p:txBody>
      </p:sp>
      <p:sp>
        <p:nvSpPr>
          <p:cNvPr id="7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Dwangvoeder moet vloeibaar zijn</a:t>
            </a:r>
          </a:p>
          <a:p>
            <a:r>
              <a:rPr lang="nl-NL" dirty="0" smtClean="0"/>
              <a:t>Bijv. Critical care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(evt. babyvoeding groentepotje, dus zonder vlees/aardappelen)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Dwangvoederen bij cavia’s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8"/>
            <a:ext cx="2283057" cy="2283057"/>
          </a:xfrm>
          <a:prstGeom prst="rect">
            <a:avLst/>
          </a:prstGeom>
        </p:spPr>
      </p:pic>
      <p:sp>
        <p:nvSpPr>
          <p:cNvPr id="8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Dwangvoederen bij cavia’s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19924" t="18703" r="28606" b="17313"/>
          <a:stretch/>
        </p:blipFill>
        <p:spPr>
          <a:xfrm>
            <a:off x="899592" y="1246918"/>
            <a:ext cx="7416824" cy="5183802"/>
          </a:xfrm>
          <a:prstGeom prst="rect">
            <a:avLst/>
          </a:prstGeom>
        </p:spPr>
      </p:pic>
      <p:sp>
        <p:nvSpPr>
          <p:cNvPr id="9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73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cavia's in ru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7849" y="2204864"/>
            <a:ext cx="4928546" cy="3168351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Bedankt voor jullie aandacht!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normaal%20stand%20van%20het%20gebi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212976"/>
            <a:ext cx="4379263" cy="2861118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Normale snijtanden en kiezen</a:t>
            </a:r>
            <a:endParaRPr lang="nl-NL" dirty="0"/>
          </a:p>
        </p:txBody>
      </p:sp>
      <p:pic>
        <p:nvPicPr>
          <p:cNvPr id="7" name="Tijdelijke aanduiding voor inhoud 6" descr="snijtanden%20knagen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79512" y="1124744"/>
            <a:ext cx="4392523" cy="3514363"/>
          </a:xfrm>
        </p:spPr>
      </p:pic>
      <p:sp>
        <p:nvSpPr>
          <p:cNvPr id="8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Tanden en kiezen hun hele leven doorgroeien.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Groei en slijtage in evenwicht moeten zijn.</a:t>
            </a:r>
          </a:p>
          <a:p>
            <a:endParaRPr lang="nl-NL" dirty="0" smtClean="0"/>
          </a:p>
          <a:p>
            <a:r>
              <a:rPr lang="nl-NL" dirty="0" smtClean="0"/>
              <a:t>Ondersnijtanden langer zijn dan bovensnijtanden.</a:t>
            </a:r>
          </a:p>
          <a:p>
            <a:endParaRPr lang="nl-NL" dirty="0" smtClean="0"/>
          </a:p>
          <a:p>
            <a:r>
              <a:rPr lang="nl-NL" dirty="0" smtClean="0"/>
              <a:t>De kauwbeweging </a:t>
            </a:r>
            <a:r>
              <a:rPr lang="nl-NL" dirty="0" err="1" smtClean="0">
                <a:solidFill>
                  <a:srgbClr val="FFC000"/>
                </a:solidFill>
              </a:rPr>
              <a:t>propeolineaal</a:t>
            </a:r>
            <a:r>
              <a:rPr lang="nl-NL" dirty="0" smtClean="0">
                <a:solidFill>
                  <a:srgbClr val="FFC000"/>
                </a:solidFill>
              </a:rPr>
              <a:t> </a:t>
            </a:r>
            <a:r>
              <a:rPr lang="nl-NL" dirty="0" smtClean="0"/>
              <a:t>heet.</a:t>
            </a:r>
          </a:p>
          <a:p>
            <a:pPr marL="109728" indent="0">
              <a:buNone/>
            </a:pPr>
            <a:r>
              <a:rPr lang="nl-NL" sz="1600" dirty="0" smtClean="0"/>
              <a:t>	(=</a:t>
            </a:r>
            <a:r>
              <a:rPr lang="nl-NL" sz="1600" dirty="0" err="1" smtClean="0"/>
              <a:t>voorachterwaarts</a:t>
            </a:r>
            <a:r>
              <a:rPr lang="nl-NL" sz="1600" dirty="0" smtClean="0"/>
              <a:t> en linksrechts)</a:t>
            </a: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Wist je dat:</a:t>
            </a:r>
            <a:endParaRPr lang="nl-NL" dirty="0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sz="4000" dirty="0" smtClean="0"/>
              <a:t>				</a:t>
            </a:r>
            <a:r>
              <a:rPr lang="nl-NL" sz="4000" b="1" dirty="0" smtClean="0"/>
              <a:t>Voeding</a:t>
            </a:r>
          </a:p>
          <a:p>
            <a:pPr>
              <a:buNone/>
            </a:pPr>
            <a:endParaRPr lang="nl-NL" sz="4000" b="1" dirty="0" smtClean="0"/>
          </a:p>
          <a:p>
            <a:pPr>
              <a:buFontTx/>
              <a:buChar char="-"/>
            </a:pPr>
            <a:r>
              <a:rPr lang="nl-NL" sz="4000" dirty="0"/>
              <a:t>Speciaal caviavoer: afwegen </a:t>
            </a:r>
            <a:endParaRPr lang="nl-NL" sz="4000" dirty="0" smtClean="0"/>
          </a:p>
          <a:p>
            <a:pPr>
              <a:buFontTx/>
              <a:buChar char="-"/>
            </a:pPr>
            <a:endParaRPr lang="nl-NL" sz="4000" dirty="0"/>
          </a:p>
          <a:p>
            <a:pPr>
              <a:buFontTx/>
              <a:buChar char="-"/>
            </a:pPr>
            <a:r>
              <a:rPr lang="nl-NL" sz="4000" dirty="0" smtClean="0"/>
              <a:t>Vezels: in </a:t>
            </a:r>
            <a:r>
              <a:rPr lang="nl-NL" sz="4000" u="sng" dirty="0" smtClean="0"/>
              <a:t>hooi!</a:t>
            </a:r>
          </a:p>
          <a:p>
            <a:pPr>
              <a:buFontTx/>
              <a:buChar char="-"/>
            </a:pPr>
            <a:endParaRPr lang="nl-NL" sz="4000" dirty="0" smtClean="0"/>
          </a:p>
          <a:p>
            <a:pPr>
              <a:buFontTx/>
              <a:buChar char="-"/>
            </a:pPr>
            <a:r>
              <a:rPr lang="nl-NL" sz="4000" dirty="0" smtClean="0"/>
              <a:t>Vitamine C:  in voer,plus 50 mg per dag extra.</a:t>
            </a:r>
          </a:p>
          <a:p>
            <a:pPr lvl="8">
              <a:buNone/>
            </a:pPr>
            <a:r>
              <a:rPr lang="nl-NL" sz="2900" dirty="0" smtClean="0"/>
              <a:t>             </a:t>
            </a:r>
          </a:p>
          <a:p>
            <a:pPr>
              <a:buNone/>
            </a:pPr>
            <a:endParaRPr lang="nl-NL" sz="4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blijft het gebit op peil?</a:t>
            </a:r>
            <a:endParaRPr lang="nl-NL" dirty="0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Cavia kan geen vitamine C aanmaken of opslaan.</a:t>
            </a:r>
          </a:p>
          <a:p>
            <a:endParaRPr lang="nl-NL" dirty="0" smtClean="0"/>
          </a:p>
          <a:p>
            <a:r>
              <a:rPr lang="nl-NL" dirty="0" smtClean="0"/>
              <a:t>Bij cavia Vitamine C snel afgebroken.</a:t>
            </a:r>
          </a:p>
          <a:p>
            <a:endParaRPr lang="nl-NL" dirty="0" smtClean="0"/>
          </a:p>
          <a:p>
            <a:r>
              <a:rPr lang="nl-NL" dirty="0" smtClean="0"/>
              <a:t>Dagelijkse behoefte neemt toe bij stress, dracht en ziekte ( min. 30mg/kg/dag)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In voer gaat Vit C gehalte snel achteruit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extra vitamine C</a:t>
            </a:r>
            <a:endParaRPr lang="nl-NL" dirty="0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nl-N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VITAMINE C GEBREK!</a:t>
            </a:r>
          </a:p>
          <a:p>
            <a:pPr algn="ctr">
              <a:buNone/>
            </a:pPr>
            <a:endParaRPr lang="nl-NL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nl-NL" dirty="0" smtClean="0"/>
              <a:t>Pijnlijke gewrichten, o.a. kaakgewricht.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Niet meer willen eten.</a:t>
            </a:r>
          </a:p>
          <a:p>
            <a:r>
              <a:rPr lang="nl-NL" dirty="0" smtClean="0"/>
              <a:t>Kaakspieren verslappen.</a:t>
            </a:r>
          </a:p>
          <a:p>
            <a:r>
              <a:rPr lang="nl-NL" dirty="0" smtClean="0"/>
              <a:t>Afwijkende slijtage kiezen.</a:t>
            </a:r>
          </a:p>
          <a:p>
            <a:r>
              <a:rPr lang="nl-NL" dirty="0" smtClean="0"/>
              <a:t>Brugvorming voorste premolaren over de tong.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Oorzaken afwijkend gebit</a:t>
            </a:r>
            <a:endParaRPr lang="nl-NL" dirty="0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Malocclusies</a:t>
            </a:r>
            <a:r>
              <a:rPr lang="nl-NL" dirty="0" smtClean="0"/>
              <a:t> cavia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1. Afwijkende slijtage snijtanden</a:t>
            </a:r>
          </a:p>
          <a:p>
            <a:r>
              <a:rPr lang="nl-NL" dirty="0" smtClean="0"/>
              <a:t>2. Haken/punten op de kiezen</a:t>
            </a:r>
          </a:p>
          <a:p>
            <a:r>
              <a:rPr lang="nl-NL" dirty="0" smtClean="0"/>
              <a:t>3. Brugvorming premolaren</a:t>
            </a:r>
            <a:endParaRPr lang="nl-NL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44309"/>
            <a:ext cx="3179209" cy="183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fbeeldingsresultaat voor gebit cav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27" y="4380572"/>
            <a:ext cx="2924873" cy="21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6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cavia%20brug%20van%201e%20premolaren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51318"/>
          <a:stretch/>
        </p:blipFill>
        <p:spPr>
          <a:xfrm>
            <a:off x="1840031" y="1481138"/>
            <a:ext cx="2659961" cy="4525962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Brugvorming </a:t>
            </a:r>
            <a:r>
              <a:rPr lang="nl-NL" dirty="0" err="1" smtClean="0"/>
              <a:t>pre-molaren</a:t>
            </a:r>
            <a:endParaRPr lang="nl-NL" dirty="0"/>
          </a:p>
        </p:txBody>
      </p:sp>
      <p:pic>
        <p:nvPicPr>
          <p:cNvPr id="6" name="Tijdelijke aanduiding voor inhoud 4" descr="cavia%20brug%20van%201e%20premolaren.jpg"/>
          <p:cNvPicPr>
            <a:picLocks noChangeAspect="1"/>
          </p:cNvPicPr>
          <p:nvPr/>
        </p:nvPicPr>
        <p:blipFill rotWithShape="1">
          <a:blip r:embed="rId2" cstate="print"/>
          <a:srcRect r="50000"/>
          <a:stretch/>
        </p:blipFill>
        <p:spPr>
          <a:xfrm>
            <a:off x="4572000" y="1481138"/>
            <a:ext cx="2731969" cy="4525962"/>
          </a:xfrm>
          <a:prstGeom prst="rect">
            <a:avLst/>
          </a:prstGeom>
        </p:spPr>
      </p:pic>
      <p:sp>
        <p:nvSpPr>
          <p:cNvPr id="7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2734817" cy="365125"/>
          </a:xfrm>
        </p:spPr>
        <p:txBody>
          <a:bodyPr/>
          <a:lstStyle/>
          <a:p>
            <a:r>
              <a:rPr lang="nl-NL" dirty="0" smtClean="0"/>
              <a:t>T. </a:t>
            </a:r>
            <a:r>
              <a:rPr lang="nl-NL" dirty="0" err="1" smtClean="0"/>
              <a:t>Tack</a:t>
            </a:r>
            <a:r>
              <a:rPr lang="nl-NL" dirty="0" smtClean="0"/>
              <a:t>, M. Baan     AOC de Groene </a:t>
            </a:r>
            <a:r>
              <a:rPr lang="nl-NL" dirty="0" err="1" smtClean="0"/>
              <a:t>Welle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5C197352DD1E46A6EF4B28B140E463" ma:contentTypeVersion="" ma:contentTypeDescription="Een nieuw document maken." ma:contentTypeScope="" ma:versionID="7c902034e56a22d689d42f8c99bcd9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0EDA63-35C5-4CF2-9092-4AF43CC8A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AEE6907-B329-43C9-916A-A9961C669C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CB24C5-E841-4C2B-BB2E-A1D9D1149C96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622</TotalTime>
  <Words>568</Words>
  <Application>Microsoft Office PowerPoint</Application>
  <PresentationFormat>Diavoorstelling (4:3)</PresentationFormat>
  <Paragraphs>124</Paragraphs>
  <Slides>26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2" baseType="lpstr">
      <vt:lpstr>Calibri</vt:lpstr>
      <vt:lpstr>Lucida Sans Unicode</vt:lpstr>
      <vt:lpstr>Verdana</vt:lpstr>
      <vt:lpstr>Wingdings 2</vt:lpstr>
      <vt:lpstr>Wingdings 3</vt:lpstr>
      <vt:lpstr>Concours</vt:lpstr>
      <vt:lpstr>Cavia’s: ”goed gebekt”?</vt:lpstr>
      <vt:lpstr>Het gebit van de cavia</vt:lpstr>
      <vt:lpstr>Normale snijtanden en kiezen</vt:lpstr>
      <vt:lpstr>Wist je dat:</vt:lpstr>
      <vt:lpstr>Hoe blijft het gebit op peil?</vt:lpstr>
      <vt:lpstr>Waarom extra vitamine C</vt:lpstr>
      <vt:lpstr>Oorzaken afwijkend gebit</vt:lpstr>
      <vt:lpstr>Malocclusies cavia</vt:lpstr>
      <vt:lpstr>Brugvorming pre-molaren</vt:lpstr>
      <vt:lpstr>Oorzaken afwijkend gebit</vt:lpstr>
      <vt:lpstr>Symptomen bij gebitsproblemen </vt:lpstr>
      <vt:lpstr>Gebitsproblemen</vt:lpstr>
      <vt:lpstr>Afwijkingen aan snijtanden</vt:lpstr>
      <vt:lpstr>Afwijkingen aan kiezen</vt:lpstr>
      <vt:lpstr>Afwijkingen aan kiezen</vt:lpstr>
      <vt:lpstr>  Plan van aanpak</vt:lpstr>
      <vt:lpstr>  Plan van aanpak</vt:lpstr>
      <vt:lpstr>Plan van aanpak</vt:lpstr>
      <vt:lpstr>  Plan van aanpak</vt:lpstr>
      <vt:lpstr>Nazorg: recovery</vt:lpstr>
      <vt:lpstr>  Nazorg: recovery</vt:lpstr>
      <vt:lpstr>  Nazorg: recovery</vt:lpstr>
      <vt:lpstr>Dwangvoederen bij cavia’s.</vt:lpstr>
      <vt:lpstr>Dwangvoederen bij cavia’s</vt:lpstr>
      <vt:lpstr>Dwangvoederen bij cavia’s</vt:lpstr>
      <vt:lpstr>Bedankt voor jullie aandacht!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Cavia’s: ”goed gebekt”?</dc:title>
  <dc:creator>tack</dc:creator>
  <cp:lastModifiedBy>laptop</cp:lastModifiedBy>
  <cp:revision>34</cp:revision>
  <dcterms:created xsi:type="dcterms:W3CDTF">2010-10-12T09:06:34Z</dcterms:created>
  <dcterms:modified xsi:type="dcterms:W3CDTF">2017-02-15T13:02:30Z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0x010100BF5C197352DD1E46A6EF4B28B140E463</vt:lpwstr>
  </property>
</Properties>
</file>